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7F2-F4D9-4A06-8E3B-E8DD95A88895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8ED6-A7FB-4145-AAA8-E48C39AD2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Muscular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Skeletal Muscle Tissue: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Fascia</a:t>
            </a:r>
            <a:r>
              <a:rPr lang="en-US" dirty="0" smtClean="0"/>
              <a:t>: Fibrous band that surrounds muscles and other organs of the body.</a:t>
            </a:r>
          </a:p>
          <a:p>
            <a:r>
              <a:rPr lang="en-US" dirty="0" smtClean="0"/>
              <a:t>	Two types </a:t>
            </a:r>
          </a:p>
          <a:p>
            <a:r>
              <a:rPr lang="en-US" dirty="0" smtClean="0"/>
              <a:t>	1</a:t>
            </a:r>
            <a:r>
              <a:rPr lang="en-US" u="sng" dirty="0" smtClean="0"/>
              <a:t>. Superficial Fascia  </a:t>
            </a:r>
            <a:r>
              <a:rPr lang="en-US" dirty="0" smtClean="0"/>
              <a:t>2.</a:t>
            </a:r>
            <a:r>
              <a:rPr lang="en-US" u="sng" dirty="0" smtClean="0"/>
              <a:t>Deep Fascia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u="sng" dirty="0" smtClean="0"/>
              <a:t>. Superficial Fascia:</a:t>
            </a:r>
            <a:r>
              <a:rPr lang="en-US" dirty="0" smtClean="0"/>
              <a:t> made up of fat and </a:t>
            </a:r>
            <a:r>
              <a:rPr lang="en-US" dirty="0" err="1" smtClean="0"/>
              <a:t>areolar</a:t>
            </a:r>
            <a:r>
              <a:rPr lang="en-US" dirty="0" smtClean="0"/>
              <a:t> connective tissue.</a:t>
            </a:r>
          </a:p>
          <a:p>
            <a:endParaRPr lang="en-US" dirty="0" smtClean="0"/>
          </a:p>
          <a:p>
            <a:r>
              <a:rPr lang="en-US" dirty="0" smtClean="0"/>
              <a:t>2.</a:t>
            </a:r>
            <a:r>
              <a:rPr lang="en-US" u="sng" dirty="0" smtClean="0"/>
              <a:t>Deep Fascia</a:t>
            </a:r>
            <a:r>
              <a:rPr lang="en-US" dirty="0" smtClean="0"/>
              <a:t>: dense tissue and hold the muscles into together as well as separates them into functional groups.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Deep Fascia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Epimysium</a:t>
            </a:r>
            <a:r>
              <a:rPr lang="en-US" dirty="0" smtClean="0"/>
              <a:t> wraps the entire muscle. This will include the      </a:t>
            </a:r>
            <a:r>
              <a:rPr lang="en-US" u="sng" dirty="0" smtClean="0"/>
              <a:t>Tendons</a:t>
            </a:r>
            <a:r>
              <a:rPr lang="en-US" dirty="0" smtClean="0"/>
              <a:t>. Tendons connect muscle to bone. </a:t>
            </a:r>
          </a:p>
          <a:p>
            <a:r>
              <a:rPr lang="en-US" dirty="0" smtClean="0"/>
              <a:t>The </a:t>
            </a:r>
            <a:r>
              <a:rPr lang="en-US" b="1" u="sng" dirty="0" err="1" smtClean="0"/>
              <a:t>Perimyium</a:t>
            </a:r>
            <a:r>
              <a:rPr lang="en-US" dirty="0" smtClean="0"/>
              <a:t> surrounds 10 to 100 muscle fibers called </a:t>
            </a:r>
            <a:r>
              <a:rPr lang="en-US" u="sng" dirty="0" smtClean="0"/>
              <a:t>fascicles</a:t>
            </a:r>
            <a:r>
              <a:rPr lang="en-US" dirty="0" smtClean="0"/>
              <a:t>  </a:t>
            </a:r>
            <a:r>
              <a:rPr lang="en-US" b="1" u="sng" dirty="0" err="1" smtClean="0"/>
              <a:t>Endomysium</a:t>
            </a:r>
            <a:r>
              <a:rPr lang="en-US" dirty="0" smtClean="0"/>
              <a:t> wraps individual muscle fibers.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Muscles contract with the aid of nerves and blood vessels.</a:t>
            </a:r>
          </a:p>
          <a:p>
            <a:r>
              <a:rPr lang="en-US" dirty="0" smtClean="0"/>
              <a:t>	The </a:t>
            </a:r>
            <a:r>
              <a:rPr lang="en-US" u="sng" dirty="0" smtClean="0"/>
              <a:t>nerves</a:t>
            </a:r>
            <a:r>
              <a:rPr lang="en-US" dirty="0" smtClean="0"/>
              <a:t> supply the electrical impulses and the </a:t>
            </a:r>
            <a:r>
              <a:rPr lang="en-US" u="sng" dirty="0" smtClean="0"/>
              <a:t>blood</a:t>
            </a:r>
            <a:r>
              <a:rPr lang="en-US" dirty="0" smtClean="0"/>
              <a:t> delivers the necessary oxygen and nutrients needed for proper operation.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oxygen and nutrients are required for the production of </a:t>
            </a:r>
            <a:r>
              <a:rPr lang="en-US" b="1" dirty="0" smtClean="0"/>
              <a:t>ATP</a:t>
            </a:r>
            <a:r>
              <a:rPr lang="en-US" dirty="0" smtClean="0"/>
              <a:t>, </a:t>
            </a:r>
            <a:r>
              <a:rPr lang="en-US" u="sng" dirty="0" smtClean="0"/>
              <a:t>Adenosine</a:t>
            </a:r>
            <a:r>
              <a:rPr lang="en-US" dirty="0" smtClean="0"/>
              <a:t> </a:t>
            </a:r>
            <a:r>
              <a:rPr lang="en-US" u="sng" dirty="0" smtClean="0"/>
              <a:t>Tri-phosphate</a:t>
            </a:r>
            <a:r>
              <a:rPr lang="en-US" dirty="0" smtClean="0"/>
              <a:t>, that give the muscles the energy needed. The cells of the muscle have a large number of </a:t>
            </a:r>
            <a:r>
              <a:rPr lang="en-US" u="sng" dirty="0" smtClean="0"/>
              <a:t>Mitochondria</a:t>
            </a:r>
            <a:r>
              <a:rPr lang="en-US" dirty="0" smtClean="0"/>
              <a:t> where ATP synthesis takes place.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skeletal muscle has an artery and a nerve that delivers the </a:t>
            </a:r>
            <a:r>
              <a:rPr lang="en-US" dirty="0" smtClean="0"/>
              <a:t>nutrients and impulses. </a:t>
            </a:r>
            <a:r>
              <a:rPr lang="en-US" dirty="0" smtClean="0"/>
              <a:t>They also have a few veins that carry waste products away. </a:t>
            </a:r>
          </a:p>
          <a:p>
            <a:r>
              <a:rPr lang="en-US" dirty="0" smtClean="0"/>
              <a:t>The arteries branch out into small capillaries that supply each muscle fiber with the proper amount of materials.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Muscle Contraction and Function: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Proper muscle function is required for daily living and most of us have no idea of how a muscle works.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muscle is made up of different components:</a:t>
            </a:r>
          </a:p>
          <a:p>
            <a:pPr lvl="0"/>
            <a:r>
              <a:rPr lang="en-US" b="1" u="sng" dirty="0" smtClean="0"/>
              <a:t>Muscle Fibers:</a:t>
            </a:r>
            <a:r>
              <a:rPr lang="en-US" dirty="0" smtClean="0"/>
              <a:t> elongated cylindrical cells that run parallel to each other.</a:t>
            </a:r>
          </a:p>
          <a:p>
            <a:pPr lvl="0"/>
            <a:r>
              <a:rPr lang="en-US" b="1" u="sng" dirty="0" err="1" smtClean="0"/>
              <a:t>Sarcolemma</a:t>
            </a:r>
            <a:r>
              <a:rPr lang="en-US" dirty="0" smtClean="0"/>
              <a:t>: a plasma membrane that covers each membrane.</a:t>
            </a:r>
          </a:p>
          <a:p>
            <a:pPr lvl="0"/>
            <a:r>
              <a:rPr lang="en-US" b="1" u="sng" dirty="0" smtClean="0"/>
              <a:t>Transverse Tubules</a:t>
            </a:r>
            <a:r>
              <a:rPr lang="en-US" dirty="0" smtClean="0"/>
              <a:t> (T-Tubes). Tunnel like extensions of the </a:t>
            </a:r>
            <a:r>
              <a:rPr lang="en-US" dirty="0" err="1" smtClean="0"/>
              <a:t>sarcolemma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u="sng" dirty="0" err="1" smtClean="0"/>
              <a:t>Sarcoplasm</a:t>
            </a:r>
            <a:r>
              <a:rPr lang="en-US" b="1" u="sng" dirty="0" smtClean="0"/>
              <a:t>:</a:t>
            </a:r>
            <a:r>
              <a:rPr lang="en-US" dirty="0" smtClean="0"/>
              <a:t> The cytoplasm of the muscle fiber. It contains large amounts of mitochondria that produce the ATP during contraction.</a:t>
            </a:r>
          </a:p>
          <a:p>
            <a:pPr lvl="0"/>
            <a:r>
              <a:rPr lang="en-US" b="1" u="sng" dirty="0" err="1" smtClean="0"/>
              <a:t>Sarcoplasmic</a:t>
            </a:r>
            <a:r>
              <a:rPr lang="en-US" b="1" u="sng" dirty="0" smtClean="0"/>
              <a:t> Reticulum:</a:t>
            </a:r>
            <a:r>
              <a:rPr lang="en-US" dirty="0" smtClean="0"/>
              <a:t> A network of fluid filled tubules that contain calcium ions needed for contraction. These tubules run </a:t>
            </a:r>
            <a:r>
              <a:rPr lang="en-US" dirty="0" err="1" smtClean="0"/>
              <a:t>thoughout</a:t>
            </a:r>
            <a:r>
              <a:rPr lang="en-US" dirty="0" smtClean="0"/>
              <a:t> the </a:t>
            </a:r>
            <a:r>
              <a:rPr lang="en-US" dirty="0" err="1" smtClean="0"/>
              <a:t>sarcoplasm</a:t>
            </a:r>
            <a:r>
              <a:rPr lang="en-US" dirty="0" smtClean="0"/>
              <a:t>.</a:t>
            </a:r>
          </a:p>
          <a:p>
            <a:pPr lvl="0"/>
            <a:r>
              <a:rPr lang="en-US" b="1" u="sng" dirty="0" err="1" smtClean="0"/>
              <a:t>Myoglobin</a:t>
            </a:r>
            <a:r>
              <a:rPr lang="en-US" b="1" u="sng" dirty="0" smtClean="0"/>
              <a:t>:</a:t>
            </a:r>
            <a:r>
              <a:rPr lang="en-US" dirty="0" smtClean="0"/>
              <a:t> Reddish pigment also found in the </a:t>
            </a:r>
            <a:r>
              <a:rPr lang="en-US" dirty="0" err="1" smtClean="0"/>
              <a:t>sarcoplasm</a:t>
            </a:r>
            <a:r>
              <a:rPr lang="en-US" dirty="0" smtClean="0"/>
              <a:t> that stores oxygen needed in ATP production.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 err="1" smtClean="0"/>
              <a:t>Myofribriles</a:t>
            </a:r>
            <a:r>
              <a:rPr lang="en-US" b="1" u="sng" dirty="0" smtClean="0"/>
              <a:t>:</a:t>
            </a:r>
            <a:r>
              <a:rPr lang="en-US" dirty="0" smtClean="0"/>
              <a:t> Cylindrical structures that extend along the entire length of the muscle fiber. It consists of two types of protein filaments.</a:t>
            </a:r>
            <a:endParaRPr lang="en-US" sz="2800" dirty="0" smtClean="0"/>
          </a:p>
          <a:p>
            <a:pPr lvl="1"/>
            <a:r>
              <a:rPr lang="en-US" u="sng" dirty="0" smtClean="0"/>
              <a:t>Thin filaments </a:t>
            </a:r>
            <a:r>
              <a:rPr lang="en-US" dirty="0" smtClean="0"/>
              <a:t>: composed of a protein called </a:t>
            </a:r>
            <a:r>
              <a:rPr lang="en-US" u="sng" dirty="0" err="1" smtClean="0"/>
              <a:t>Actin</a:t>
            </a:r>
            <a:r>
              <a:rPr lang="en-US" dirty="0" smtClean="0"/>
              <a:t>		</a:t>
            </a:r>
            <a:endParaRPr lang="en-US" sz="2400" dirty="0" smtClean="0"/>
          </a:p>
          <a:p>
            <a:pPr lvl="1"/>
            <a:r>
              <a:rPr lang="en-US" dirty="0" smtClean="0"/>
              <a:t>b. </a:t>
            </a:r>
            <a:r>
              <a:rPr lang="en-US" u="sng" dirty="0" smtClean="0"/>
              <a:t>Thick Filaments </a:t>
            </a:r>
            <a:r>
              <a:rPr lang="en-US" dirty="0" smtClean="0"/>
              <a:t>: Composed of a protein called </a:t>
            </a:r>
            <a:r>
              <a:rPr lang="en-US" u="sng" dirty="0" smtClean="0"/>
              <a:t>Myosin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Types of Muscles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Skeletal </a:t>
            </a:r>
            <a:r>
              <a:rPr lang="en-US" b="1" dirty="0"/>
              <a:t>Muscle </a:t>
            </a:r>
            <a:r>
              <a:rPr lang="en-US" b="1" dirty="0" smtClean="0"/>
              <a:t>Tissue</a:t>
            </a:r>
          </a:p>
          <a:p>
            <a:r>
              <a:rPr lang="en-US" b="1" dirty="0"/>
              <a:t>Cardiac Muscle </a:t>
            </a:r>
            <a:r>
              <a:rPr lang="en-US" b="1" dirty="0" smtClean="0"/>
              <a:t>Tissue</a:t>
            </a:r>
          </a:p>
          <a:p>
            <a:r>
              <a:rPr lang="en-US" b="1" dirty="0"/>
              <a:t>Smooth Muscle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 err="1" smtClean="0"/>
              <a:t>Sacromeres</a:t>
            </a:r>
            <a:r>
              <a:rPr lang="en-US" dirty="0" smtClean="0"/>
              <a:t>: The basic units of striated muscles and are created when the filaments overlap each other. </a:t>
            </a:r>
          </a:p>
          <a:p>
            <a:pPr lvl="0"/>
            <a:r>
              <a:rPr lang="en-US" b="1" u="sng" dirty="0" smtClean="0"/>
              <a:t>Z</a:t>
            </a:r>
            <a:r>
              <a:rPr lang="en-US" dirty="0" smtClean="0"/>
              <a:t>-</a:t>
            </a:r>
            <a:r>
              <a:rPr lang="en-US" b="1" u="sng" dirty="0" smtClean="0"/>
              <a:t>discs</a:t>
            </a:r>
            <a:r>
              <a:rPr lang="en-US" dirty="0" smtClean="0"/>
              <a:t>: these separate the </a:t>
            </a:r>
            <a:r>
              <a:rPr lang="en-US" dirty="0" err="1" smtClean="0"/>
              <a:t>Sarcomeres</a:t>
            </a:r>
            <a:r>
              <a:rPr lang="en-US" dirty="0" smtClean="0"/>
              <a:t>. </a:t>
            </a:r>
          </a:p>
          <a:p>
            <a:pPr lvl="0"/>
            <a:r>
              <a:rPr lang="en-US" b="1" u="sng" dirty="0" smtClean="0"/>
              <a:t> A</a:t>
            </a:r>
            <a:r>
              <a:rPr lang="en-US" dirty="0" smtClean="0"/>
              <a:t>-</a:t>
            </a:r>
            <a:r>
              <a:rPr lang="en-US" b="1" u="sng" dirty="0" smtClean="0"/>
              <a:t>Band</a:t>
            </a:r>
            <a:r>
              <a:rPr lang="en-US" dirty="0" smtClean="0"/>
              <a:t>: a darker area that extends the length of the </a:t>
            </a:r>
            <a:r>
              <a:rPr lang="en-US" u="sng" dirty="0" smtClean="0"/>
              <a:t>thick filament</a:t>
            </a:r>
            <a:r>
              <a:rPr lang="en-US" dirty="0" smtClean="0"/>
              <a:t>. Found in the </a:t>
            </a:r>
            <a:r>
              <a:rPr lang="en-US" dirty="0" err="1" smtClean="0"/>
              <a:t>sarcomere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 smtClean="0"/>
              <a:t>H</a:t>
            </a:r>
            <a:r>
              <a:rPr lang="en-US" dirty="0" smtClean="0"/>
              <a:t>-Zone: a narrow center area of the A-band that contains only thick filaments.</a:t>
            </a:r>
          </a:p>
          <a:p>
            <a:pPr lvl="0"/>
            <a:r>
              <a:rPr lang="en-US" b="1" u="sng" dirty="0" smtClean="0"/>
              <a:t>I</a:t>
            </a:r>
            <a:r>
              <a:rPr lang="en-US" dirty="0" smtClean="0"/>
              <a:t>-Band: The lighter area on either side of the A-band that is made up of thin filaments.</a:t>
            </a:r>
          </a:p>
          <a:p>
            <a:r>
              <a:rPr lang="en-US" dirty="0" smtClean="0"/>
              <a:t>The alternating darker A-bands and lighter I-bands give the </a:t>
            </a:r>
            <a:r>
              <a:rPr lang="en-US" dirty="0" err="1" smtClean="0"/>
              <a:t>mucle</a:t>
            </a:r>
            <a:r>
              <a:rPr lang="en-US" dirty="0" smtClean="0"/>
              <a:t> it striated appearance.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of the upper chest back and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 these muscles </a:t>
            </a:r>
          </a:p>
          <a:p>
            <a:r>
              <a:rPr lang="en-US" dirty="0" smtClean="0"/>
              <a:t>Deltoid</a:t>
            </a:r>
          </a:p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r>
              <a:rPr lang="en-US" dirty="0" err="1" smtClean="0"/>
              <a:t>Trapezius</a:t>
            </a:r>
            <a:endParaRPr lang="en-US" dirty="0" smtClean="0"/>
          </a:p>
          <a:p>
            <a:r>
              <a:rPr lang="en-US" dirty="0" err="1" smtClean="0"/>
              <a:t>Pectoralis</a:t>
            </a:r>
            <a:r>
              <a:rPr lang="en-US" dirty="0" smtClean="0"/>
              <a:t> major</a:t>
            </a:r>
          </a:p>
          <a:p>
            <a:r>
              <a:rPr lang="en-US" dirty="0" err="1" smtClean="0"/>
              <a:t>Pectoralis</a:t>
            </a:r>
            <a:r>
              <a:rPr lang="en-US" dirty="0" smtClean="0"/>
              <a:t> minor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0" y="48768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Trapezius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7800" y="1905000"/>
            <a:ext cx="356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O: occipital bone, vertebrae</a:t>
            </a:r>
          </a:p>
          <a:p>
            <a:r>
              <a:rPr lang="en-US" dirty="0"/>
              <a:t> I: scapula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10200" y="3200400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head, fix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50292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Deltoid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76800" y="1371600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clavicle,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05400" y="2667000"/>
            <a:ext cx="187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abduct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0" y="5181600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Pectoralis Major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4325" y="1260475"/>
            <a:ext cx="264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clavicle, sternum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46725" y="2708275"/>
            <a:ext cx="250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flex, adduct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5295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50292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Pectoralis Minor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46725" y="1108075"/>
            <a:ext cx="2889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ribs</a:t>
            </a:r>
          </a:p>
          <a:p>
            <a:r>
              <a:rPr lang="en-US"/>
              <a:t> I: coracoid of scapula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00" y="2895600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depress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52578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Latissimus Dorsi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697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vertebrae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2819400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extend, adduct arm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Rotator Cuff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known as the SITS muscles</a:t>
            </a:r>
          </a:p>
          <a:p>
            <a:r>
              <a:rPr lang="en-US" dirty="0" err="1" smtClean="0"/>
              <a:t>Supraspinatus</a:t>
            </a:r>
            <a:endParaRPr lang="en-US" dirty="0" smtClean="0"/>
          </a:p>
          <a:p>
            <a:r>
              <a:rPr lang="en-US" dirty="0" err="1" smtClean="0"/>
              <a:t>Infraspinatus</a:t>
            </a:r>
            <a:endParaRPr lang="en-US" dirty="0" smtClean="0"/>
          </a:p>
          <a:p>
            <a:r>
              <a:rPr lang="en-US" dirty="0" err="1" smtClean="0"/>
              <a:t>Subscapularis</a:t>
            </a:r>
            <a:endParaRPr lang="en-US" dirty="0" smtClean="0"/>
          </a:p>
          <a:p>
            <a:r>
              <a:rPr lang="en-US" dirty="0" err="1" smtClean="0"/>
              <a:t>Teres</a:t>
            </a:r>
            <a:r>
              <a:rPr lang="en-US" dirty="0" smtClean="0"/>
              <a:t> minor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51054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Supraspinatus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11430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7725" y="2708275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F: abducts arm, stabilize shoulder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Skeletal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AKA Striated Muscles:</a:t>
            </a:r>
            <a:r>
              <a:rPr lang="en-US" dirty="0"/>
              <a:t> These are voluntary muscles. Consciously controlled.</a:t>
            </a:r>
          </a:p>
          <a:p>
            <a:r>
              <a:rPr lang="en-US" dirty="0"/>
              <a:t>	They are composed of distinctive light and dark bands</a:t>
            </a:r>
          </a:p>
          <a:p>
            <a:r>
              <a:rPr lang="en-US" dirty="0"/>
              <a:t>	These muscles also have a limited capacity for regeneration due to the small number of cells that can divide.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33600" y="50292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Infraspinatus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9906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259080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laterally rotate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03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47244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Subscapularis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52578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humerus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medially rotate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3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0" y="4953000"/>
            <a:ext cx="166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Teres minor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89525" y="5603875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laterally rotate, adduct arm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361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Lateral border of scapula</a:t>
            </a:r>
          </a:p>
          <a:p>
            <a:r>
              <a:rPr lang="en-US"/>
              <a:t> I: humerus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of the Upper and lower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muscle that you need to know are the </a:t>
            </a:r>
          </a:p>
          <a:p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err="1" smtClean="0"/>
              <a:t>Brachialis</a:t>
            </a:r>
            <a:endParaRPr lang="en-US" dirty="0" smtClean="0"/>
          </a:p>
          <a:p>
            <a:r>
              <a:rPr lang="en-US" dirty="0" err="1" smtClean="0"/>
              <a:t>Brachioradialis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51054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Biceps brachii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2508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</a:t>
            </a:r>
          </a:p>
          <a:p>
            <a:r>
              <a:rPr lang="en-US"/>
              <a:t> I: radial tuberosity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0" y="2667000"/>
            <a:ext cx="288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 &amp;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5029200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Triceps brachii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89525" y="1031875"/>
            <a:ext cx="2916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scapula &amp; humerus</a:t>
            </a:r>
          </a:p>
          <a:p>
            <a:r>
              <a:rPr lang="en-US"/>
              <a:t> I: olecranon of ulna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46725" y="2403475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forearm &amp;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12925" y="4918075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Brachialis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838200"/>
            <a:ext cx="3525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</a:t>
            </a:r>
          </a:p>
          <a:p>
            <a:r>
              <a:rPr lang="en-US"/>
              <a:t> I: coronoid process of ulna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4725" y="2479675"/>
            <a:ext cx="202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4876800"/>
            <a:ext cx="204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Brachioradialis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25" y="228600"/>
            <a:ext cx="7115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250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</a:t>
            </a:r>
          </a:p>
          <a:p>
            <a:r>
              <a:rPr lang="en-US"/>
              <a:t> I: styloid of radius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202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 these muscles.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0" y="9906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Supinator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04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53000" y="1981200"/>
            <a:ext cx="229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humerus, ulna</a:t>
            </a:r>
          </a:p>
          <a:p>
            <a:r>
              <a:rPr lang="en-US"/>
              <a:t> I: radius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53000" y="3276600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supinate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only in the heart.</a:t>
            </a:r>
          </a:p>
          <a:p>
            <a:r>
              <a:rPr lang="en-US" dirty="0"/>
              <a:t>	It is striated like skeletal muscle, however not as heavily.</a:t>
            </a:r>
          </a:p>
          <a:p>
            <a:r>
              <a:rPr lang="en-US" dirty="0"/>
              <a:t>	It is not under conscious control. (Involuntary).</a:t>
            </a:r>
          </a:p>
          <a:p>
            <a:r>
              <a:rPr lang="en-US" dirty="0"/>
              <a:t>	This type can regenerate under certain conditions, </a:t>
            </a:r>
          </a:p>
          <a:p>
            <a:r>
              <a:rPr lang="en-US" dirty="0"/>
              <a:t>Such as heart tissue transplants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38600" y="1676400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Pronator teres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404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8463" y="2743200"/>
            <a:ext cx="4935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medial epicondyle of humerus, ulna</a:t>
            </a:r>
          </a:p>
          <a:p>
            <a:r>
              <a:rPr lang="en-US"/>
              <a:t> I: radius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67200" y="38862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pronate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6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19600" y="34290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Palmaris longus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4648200"/>
            <a:ext cx="4259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medial epicondyle of humerus</a:t>
            </a:r>
          </a:p>
          <a:p>
            <a:r>
              <a:rPr lang="en-US"/>
              <a:t> I: palmar aponeurosis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22925" y="46132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6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57600" y="38862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Flexor carpi radialis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325" y="4765675"/>
            <a:ext cx="4259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medial epicondyle of humerus</a:t>
            </a:r>
          </a:p>
          <a:p>
            <a:r>
              <a:rPr lang="en-US"/>
              <a:t> I: 2nd, 3rd metacarpals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10200" y="47244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flex, abduct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96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2800" y="3810000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Flexor carpi ulnaris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493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medial epicondyle of humerus, ulna</a:t>
            </a:r>
          </a:p>
          <a:p>
            <a:r>
              <a:rPr lang="en-US"/>
              <a:t>I:  carpals, 5th metacarpal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495800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and adduct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48200" y="1524000"/>
            <a:ext cx="381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Flexor digitorum superficialis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1068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318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humerus, ulna, radius</a:t>
            </a:r>
          </a:p>
          <a:p>
            <a:r>
              <a:rPr lang="en-US"/>
              <a:t> I: middle phalanges 2-5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76800" y="42672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hand, phalanges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29200" y="1143000"/>
            <a:ext cx="356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Flexor digitorum profundus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4248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29200" y="2438400"/>
            <a:ext cx="295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ulna</a:t>
            </a:r>
          </a:p>
          <a:p>
            <a:r>
              <a:rPr lang="en-US"/>
              <a:t> I: distal phalanges 2-5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05400" y="41148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hand, phalanges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7323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381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Extensor carpi radialis longus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9925" y="1946275"/>
            <a:ext cx="238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humerus</a:t>
            </a:r>
          </a:p>
          <a:p>
            <a:r>
              <a:rPr lang="en-US"/>
              <a:t> I: 2nd metacarpal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5800" y="3124200"/>
            <a:ext cx="339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and abduct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7863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86200" y="1143000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Extensor carpi radialis brevis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46525" y="1870075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lateral epicondyle of humerus</a:t>
            </a:r>
          </a:p>
          <a:p>
            <a:r>
              <a:rPr lang="en-US"/>
              <a:t> I: 3rd metacarpal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22725" y="3165475"/>
            <a:ext cx="319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&amp; abduct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Smooth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Non-striated </a:t>
            </a:r>
            <a:r>
              <a:rPr lang="en-US" dirty="0"/>
              <a:t>tissue and is found in the blood vessels, stomach, intestines, and airways. </a:t>
            </a:r>
          </a:p>
          <a:p>
            <a:r>
              <a:rPr lang="en-US" dirty="0"/>
              <a:t>	This tissue is involuntary and has the greatest ability of any of the muscle tissue to regenerate. But it is still far more limited than other tissues.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Functions of the Muscular System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Movement</a:t>
            </a:r>
            <a:r>
              <a:rPr lang="en-US" dirty="0"/>
              <a:t>: Walking running and jogging are the movements that are voluntary and produced by the skeletal muscles along with the work of the nervous and skeletal system.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Stabilizing Body Positions: </a:t>
            </a:r>
            <a:r>
              <a:rPr lang="en-US" dirty="0"/>
              <a:t>Skeletal Muscles are constantly contracting to keep your body posture upright. When any of these muscles are not used or become injured an problem in the skeleton may arise.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Regulating Organ Volume:</a:t>
            </a:r>
            <a:r>
              <a:rPr lang="en-US" dirty="0"/>
              <a:t> Contractions of ring like sphincter muscles prevent overflow of organs such as the bladder or stomach. </a:t>
            </a:r>
          </a:p>
          <a:p>
            <a:r>
              <a:rPr lang="en-US" b="1" dirty="0"/>
              <a:t>4. Moving Substances within the Body</a:t>
            </a:r>
            <a:r>
              <a:rPr lang="en-US" dirty="0"/>
              <a:t>: Smooth muscles and cardiac Muscle do most of this work.</a:t>
            </a:r>
          </a:p>
          <a:p>
            <a:r>
              <a:rPr lang="en-US" dirty="0"/>
              <a:t>	Cardiac Muscle pumps the blood though the blood vessels.</a:t>
            </a:r>
          </a:p>
          <a:p>
            <a:r>
              <a:rPr lang="en-US" dirty="0"/>
              <a:t>	Smooth muscle help to regulate the diameter of the blood vessels to regulate blood flow. These muscles also are used in the gastrointestinal tract and the reproductive system.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Producing Heat</a:t>
            </a:r>
            <a:r>
              <a:rPr lang="en-US" dirty="0" smtClean="0"/>
              <a:t>: When a muscle contracts it produces heat. Shivering is an involuntary contraction of skeletal muscles that helps to warm the body.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1075</Words>
  <Application>Microsoft Office PowerPoint</Application>
  <PresentationFormat>On-screen Show (4:3)</PresentationFormat>
  <Paragraphs>168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Muscular System </vt:lpstr>
      <vt:lpstr>Types of Muscles: </vt:lpstr>
      <vt:lpstr> Skeletal Muscle Tissue</vt:lpstr>
      <vt:lpstr>Cardiac Muscle Tissue</vt:lpstr>
      <vt:lpstr>Smooth Muscle Tissue</vt:lpstr>
      <vt:lpstr>Functions of the Muscular System </vt:lpstr>
      <vt:lpstr>PowerPoint Presentation</vt:lpstr>
      <vt:lpstr>PowerPoint Presentation</vt:lpstr>
      <vt:lpstr>PowerPoint Presentation</vt:lpstr>
      <vt:lpstr>Skeletal Muscle Tissue: </vt:lpstr>
      <vt:lpstr>PowerPoint Presentation</vt:lpstr>
      <vt:lpstr>Deep Fascia continued</vt:lpstr>
      <vt:lpstr>PowerPoint Presentation</vt:lpstr>
      <vt:lpstr>PowerPoint Presentation</vt:lpstr>
      <vt:lpstr>PowerPoint Presentation</vt:lpstr>
      <vt:lpstr>Muscle Contraction and Function: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of the upper chest back and shoulder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of the Rotator Cuff</vt:lpstr>
      <vt:lpstr>PowerPoint Presentation</vt:lpstr>
      <vt:lpstr>PowerPoint Presentation</vt:lpstr>
      <vt:lpstr>PowerPoint Presentation</vt:lpstr>
      <vt:lpstr>PowerPoint Presentation</vt:lpstr>
      <vt:lpstr>Muscles of the Upper and lower arm</vt:lpstr>
      <vt:lpstr>PowerPoint Presentation</vt:lpstr>
      <vt:lpstr>PowerPoint Presentation</vt:lpstr>
      <vt:lpstr>PowerPoint Presentation</vt:lpstr>
      <vt:lpstr>PowerPoint Presentation</vt:lpstr>
      <vt:lpstr>Muscles of the Forearm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 </dc:title>
  <dc:creator>bhs</dc:creator>
  <cp:lastModifiedBy>user</cp:lastModifiedBy>
  <cp:revision>44</cp:revision>
  <dcterms:created xsi:type="dcterms:W3CDTF">2008-12-15T14:36:29Z</dcterms:created>
  <dcterms:modified xsi:type="dcterms:W3CDTF">2016-02-05T13:39:40Z</dcterms:modified>
</cp:coreProperties>
</file>